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64" r:id="rId7"/>
    <p:sldId id="259" r:id="rId8"/>
    <p:sldId id="266" r:id="rId9"/>
    <p:sldId id="263" r:id="rId10"/>
    <p:sldId id="262" r:id="rId11"/>
    <p:sldId id="265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2091C-4D86-4001-9263-13C1B501A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FD6066A-0408-4DCE-9EC6-53F8F302F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1B39AB-D6A6-4EBB-B4FB-06F188BB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94B20A-D2D9-45F1-81E2-ACCBE59C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CFB0AC-5F63-4D97-A6ED-EEFC63A8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62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D68603-A466-4994-91CD-C4675ED8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781E9E-06AA-4B40-89EC-2868A2C2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801E0E-FAB4-4DCB-9DCC-48C1FD73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68FC36-9DE3-4541-BCC9-500D1BB8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F68668-5CEA-4654-B89E-F0924865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88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E585D3F-8A4C-4165-98EA-B15892044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CE883B-20EB-4B86-8E31-CA0E982B8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5B37D1-A6C1-4239-8242-8819B953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351F79-BE02-41DF-B25A-36510A4E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93505A-CDE0-4F5F-8F0A-EA47E7F3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471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55B5A8-5A04-4B7A-A621-7581731B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3923A4-2673-4D54-BB0A-4B0C059ED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9BD053-EC83-42F3-8369-C0B018B7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D0254E-3A22-43BD-9522-1F56C8F6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7CC31C-E463-44DB-ACFB-5996FA74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84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5CA1A-DB45-4119-B4FD-B94990E9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F48B4B-3B22-4A1D-8919-31B3B2613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0AFDA4-E609-44EC-A72E-D88F1D88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050060-C4B5-4944-820D-6695DD4F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568DEB-2E4A-420E-B239-6AE0AE01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49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BDFC1C-8328-4E23-91D0-773A3D28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DFEB9A-C598-4207-AA14-C9772181B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53D1C9-BF73-480F-9CDE-E5B1B6F3B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D363A1-A3B3-4FD2-B900-32F0B331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3E2815-14D7-41F6-9088-A47CA831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447DF1-6BAA-421D-ADDE-A705A07F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9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929330-9EA0-49B0-8741-53C8FAD0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69AD566-A0FB-42B4-A68A-5E993729A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067B0F-FE50-4B9A-AF70-E6B10AD4D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E7F542C-24A6-44A9-94DD-3794E2767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9FEBBA5-014F-4386-AF1D-DC299CE84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3456C85-5480-459F-B34C-0C3CEAC3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0B13E1F-7992-4D81-BEC9-062386AB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EA0FBF1-8719-49E0-9F2D-6625CA39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26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DFA5E-B74D-45BA-87A0-2DFBEED1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6AE4775-9783-4A95-82A8-E03CB477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940104-6C8E-44E4-9194-2AF0DADC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753AC6-1ABF-4ADB-81EE-1A309A26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85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25B6949-AEA2-43EC-9723-18067EC0D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5DA2FF9-3A52-4E12-BEF7-EC56ABA91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656B40-9A48-4173-9705-709B98B3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41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108496-F717-4052-BF3C-A5B8DCA9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E4CE10-4888-457D-8885-42F783CEE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8023F9-ACC9-4732-8FD0-DF333A961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505DBC-5267-4745-913D-460F919E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019745-E62A-4A97-A368-4F976F04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023EB3-C68F-4FC3-A900-429C326B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7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21A17-2000-4938-A6B8-A27554F24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3CA8900-D1C9-47A3-AD37-858A1C72F3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1CB1C4-8D22-4505-BDCE-B1EE98536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7604FE-98B2-474C-BA0C-8E133759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E6F33AA-898F-41C5-AA12-8DFE2108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CAD067-7956-4CE0-AA50-9DA5013C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64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A5C3379-A461-4939-A408-28FA2E3D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864217-EDD2-4FFD-AA27-2DC1CE4B4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AC4C90-DC29-45D4-AA36-0A3B1A10B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CEF80-039B-4983-AE65-5D06BD2BAD0E}" type="datetimeFigureOut">
              <a:rPr lang="zh-TW" altLang="en-US" smtClean="0"/>
              <a:t>2025/2/20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B0183B-1423-4562-9C72-35D250722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1F1EAB-1CFD-4383-9048-42FD61826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5B146-FC98-4875-BECE-92D2D8B632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82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EBA0F4-DDD8-4014-BC27-0842F0BAF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平移台操作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7D9CF6-26AB-4566-8FA2-0A9EBAD00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陳勁旗</a:t>
            </a:r>
          </a:p>
        </p:txBody>
      </p:sp>
    </p:spTree>
    <p:extLst>
      <p:ext uri="{BB962C8B-B14F-4D97-AF65-F5344CB8AC3E}">
        <p14:creationId xmlns:p14="http://schemas.microsoft.com/office/powerpoint/2010/main" val="19544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0D2DC1-7F01-42AF-BFA1-EB777196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Bug—XY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01EC1-DAE2-46B2-8284-DF811DFD1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XY: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 24 Drive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deactive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線接觸不良，重新執行基本上都沒問題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93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EC43A-4BDA-438C-A132-44414114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—Z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1AD37C-D348-47E1-A84B-7159045E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687" y="1389398"/>
            <a:ext cx="7650278" cy="47695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9D0BBA-7A76-4B95-8333-B3B9DB061144}"/>
              </a:ext>
            </a:extLst>
          </p:cNvPr>
          <p:cNvSpPr txBox="1"/>
          <p:nvPr/>
        </p:nvSpPr>
        <p:spPr>
          <a:xfrm>
            <a:off x="931659" y="5468602"/>
            <a:ext cx="226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問題多會出現在輸入數值大小的問題</a:t>
            </a:r>
          </a:p>
        </p:txBody>
      </p:sp>
      <p:sp>
        <p:nvSpPr>
          <p:cNvPr id="8" name="星形: 五角 7">
            <a:extLst>
              <a:ext uri="{FF2B5EF4-FFF2-40B4-BE49-F238E27FC236}">
                <a16:creationId xmlns:a16="http://schemas.microsoft.com/office/drawing/2014/main" id="{63DCABE1-6152-4710-9DC4-813609692E52}"/>
              </a:ext>
            </a:extLst>
          </p:cNvPr>
          <p:cNvSpPr/>
          <p:nvPr/>
        </p:nvSpPr>
        <p:spPr>
          <a:xfrm>
            <a:off x="864066" y="5332286"/>
            <a:ext cx="268448" cy="226503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7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F60CB5-D44B-4D41-8F1D-097456CB8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075" y="1590677"/>
            <a:ext cx="3717022" cy="461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CDHD Servo Drive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057A94-C35A-41A2-A96D-0D59EE7A6B8B}"/>
              </a:ext>
            </a:extLst>
          </p:cNvPr>
          <p:cNvSpPr txBox="1"/>
          <p:nvPr/>
        </p:nvSpPr>
        <p:spPr>
          <a:xfrm>
            <a:off x="7266543" y="3485642"/>
            <a:ext cx="2306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TC100 Series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8DC535-D28F-477E-9F88-24AF5211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220" y="2052341"/>
            <a:ext cx="2069452" cy="10293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47BC05-6EE3-41F7-9442-91CC280FC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305283" y="3406076"/>
            <a:ext cx="1261195" cy="24351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6A9981-2EFE-4CD7-B2D1-18A042F392BF}"/>
              </a:ext>
            </a:extLst>
          </p:cNvPr>
          <p:cNvSpPr/>
          <p:nvPr/>
        </p:nvSpPr>
        <p:spPr>
          <a:xfrm>
            <a:off x="9340175" y="5377984"/>
            <a:ext cx="232913" cy="2070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CE3FC4C7-C88C-42E2-9443-938A50B4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822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平移台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C8D53BE-FC48-4E53-B922-8CA35A1B2A1A}"/>
              </a:ext>
            </a:extLst>
          </p:cNvPr>
          <p:cNvSpPr/>
          <p:nvPr/>
        </p:nvSpPr>
        <p:spPr>
          <a:xfrm>
            <a:off x="7601855" y="5256289"/>
            <a:ext cx="232913" cy="2070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50F79CF1-5E8F-446C-81CC-29F302B79C38}"/>
              </a:ext>
            </a:extLst>
          </p:cNvPr>
          <p:cNvGrpSpPr/>
          <p:nvPr/>
        </p:nvGrpSpPr>
        <p:grpSpPr>
          <a:xfrm>
            <a:off x="1364145" y="1484789"/>
            <a:ext cx="4648557" cy="5016515"/>
            <a:chOff x="393653" y="1633064"/>
            <a:chExt cx="4648557" cy="5016515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36C51609-1A89-48FD-A10F-9452F72BE7F0}"/>
                </a:ext>
              </a:extLst>
            </p:cNvPr>
            <p:cNvGrpSpPr/>
            <p:nvPr/>
          </p:nvGrpSpPr>
          <p:grpSpPr>
            <a:xfrm>
              <a:off x="512965" y="1633064"/>
              <a:ext cx="4529245" cy="4362035"/>
              <a:chOff x="3364302" y="1391523"/>
              <a:chExt cx="4529245" cy="436203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6D16DE5-13AF-4901-AE4E-90B04ABEF812}"/>
                  </a:ext>
                </a:extLst>
              </p:cNvPr>
              <p:cNvSpPr/>
              <p:nvPr/>
            </p:nvSpPr>
            <p:spPr>
              <a:xfrm>
                <a:off x="7343019" y="4057391"/>
                <a:ext cx="232913" cy="20703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528BA9D-8754-45BD-B210-4A2522CDB2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7015" b="12209"/>
              <a:stretch/>
            </p:blipFill>
            <p:spPr>
              <a:xfrm>
                <a:off x="4055172" y="1391524"/>
                <a:ext cx="3572518" cy="3370570"/>
              </a:xfrm>
              <a:prstGeom prst="rect">
                <a:avLst/>
              </a:prstGeom>
            </p:spPr>
          </p:pic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DE4EF7E0-DC20-462F-A394-6293A07E4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3479" y="1391524"/>
                <a:ext cx="394421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893A15BC-04DD-4896-BD3F-E4B697BB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7690" y="1391523"/>
                <a:ext cx="0" cy="407495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49FAB07F-CAA7-428F-81C6-13416D579621}"/>
                  </a:ext>
                </a:extLst>
              </p:cNvPr>
              <p:cNvSpPr/>
              <p:nvPr/>
            </p:nvSpPr>
            <p:spPr>
              <a:xfrm>
                <a:off x="5059392" y="2015912"/>
                <a:ext cx="474453" cy="638354"/>
              </a:xfrm>
              <a:prstGeom prst="ellipse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0E4AC0B-A9EF-4B9A-AA2C-038AA80C41A0}"/>
                  </a:ext>
                </a:extLst>
              </p:cNvPr>
              <p:cNvSpPr txBox="1"/>
              <p:nvPr/>
            </p:nvSpPr>
            <p:spPr>
              <a:xfrm>
                <a:off x="3364302" y="1391523"/>
                <a:ext cx="517585" cy="376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+X</a:t>
                </a:r>
                <a:endParaRPr lang="zh-TW" altLang="en-US" dirty="0"/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3EBC9F5-00F3-4335-B3D4-32EB7FC4D209}"/>
                  </a:ext>
                </a:extLst>
              </p:cNvPr>
              <p:cNvSpPr txBox="1"/>
              <p:nvPr/>
            </p:nvSpPr>
            <p:spPr>
              <a:xfrm>
                <a:off x="7375962" y="5376667"/>
                <a:ext cx="517585" cy="376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+Y</a:t>
                </a:r>
                <a:endParaRPr lang="zh-TW" altLang="en-US" dirty="0"/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99DF112-F9A8-4C3A-9186-A0AF2C94A973}"/>
                </a:ext>
              </a:extLst>
            </p:cNvPr>
            <p:cNvSpPr/>
            <p:nvPr/>
          </p:nvSpPr>
          <p:spPr>
            <a:xfrm>
              <a:off x="1868053" y="2958628"/>
              <a:ext cx="836221" cy="64024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</a:p>
            <a:p>
              <a:pPr algn="ctr"/>
              <a:r>
                <a:rPr lang="zh-TW" alt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標楷體" panose="03000509000000000000" pitchFamily="65" charset="-120"/>
                  <a:ea typeface="標楷體" panose="03000509000000000000" pitchFamily="65" charset="-120"/>
                </a:rPr>
                <a:t>向下為正</a:t>
              </a:r>
            </a:p>
          </p:txBody>
        </p: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7A714A6A-0F0A-4B86-B9E8-C5350AD26201}"/>
                </a:ext>
              </a:extLst>
            </p:cNvPr>
            <p:cNvGrpSpPr/>
            <p:nvPr/>
          </p:nvGrpSpPr>
          <p:grpSpPr>
            <a:xfrm>
              <a:off x="393653" y="4184720"/>
              <a:ext cx="1849061" cy="2464859"/>
              <a:chOff x="487146" y="3834026"/>
              <a:chExt cx="1849061" cy="2464859"/>
            </a:xfrm>
          </p:grpSpPr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5B4A0D63-F477-4C34-B971-E5F7A75C1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146" y="3834026"/>
                <a:ext cx="1849061" cy="2464859"/>
              </a:xfrm>
              <a:prstGeom prst="rect">
                <a:avLst/>
              </a:prstGeom>
            </p:spPr>
          </p:pic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CE9A1C78-3937-4CA0-B83C-0E9645518911}"/>
                  </a:ext>
                </a:extLst>
              </p:cNvPr>
              <p:cNvCxnSpPr/>
              <p:nvPr/>
            </p:nvCxnSpPr>
            <p:spPr>
              <a:xfrm>
                <a:off x="1489260" y="4999902"/>
                <a:ext cx="0" cy="1298983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517AAB91-CC23-4B73-A894-CEEA69C1C1C5}"/>
                </a:ext>
              </a:extLst>
            </p:cNvPr>
            <p:cNvCxnSpPr/>
            <p:nvPr/>
          </p:nvCxnSpPr>
          <p:spPr>
            <a:xfrm flipH="1">
              <a:off x="436228" y="2072776"/>
              <a:ext cx="1849935" cy="211194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E38D273B-C2B4-4D99-9DF9-BB505125F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2714" y="3598877"/>
              <a:ext cx="435933" cy="305070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8424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05CEFC6-D7D1-4D07-BB5F-F05DE4E3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en-US" altLang="zh-TW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lass </a:t>
            </a:r>
            <a:r>
              <a:rPr lang="en-US" altLang="zh-TW" sz="3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plane_controller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3EF2649F-AD8D-4850-88F6-61FC815DC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548170"/>
              </p:ext>
            </p:extLst>
          </p:nvPr>
        </p:nvGraphicFramePr>
        <p:xfrm>
          <a:off x="838200" y="1593198"/>
          <a:ext cx="5669094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9698">
                  <a:extLst>
                    <a:ext uri="{9D8B030D-6E8A-4147-A177-3AD203B41FA5}">
                      <a16:colId xmlns:a16="http://schemas.microsoft.com/office/drawing/2014/main" val="1153546542"/>
                    </a:ext>
                  </a:extLst>
                </a:gridCol>
                <a:gridCol w="1889698">
                  <a:extLst>
                    <a:ext uri="{9D8B030D-6E8A-4147-A177-3AD203B41FA5}">
                      <a16:colId xmlns:a16="http://schemas.microsoft.com/office/drawing/2014/main" val="1184004054"/>
                    </a:ext>
                  </a:extLst>
                </a:gridCol>
                <a:gridCol w="1889698">
                  <a:extLst>
                    <a:ext uri="{9D8B030D-6E8A-4147-A177-3AD203B41FA5}">
                      <a16:colId xmlns:a16="http://schemas.microsoft.com/office/drawing/2014/main" val="1121143100"/>
                    </a:ext>
                  </a:extLst>
                </a:gridCol>
              </a:tblGrid>
              <a:tr h="371195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相對移動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045269"/>
                  </a:ext>
                </a:extLst>
              </a:tr>
              <a:tr h="561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move_x_INC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dis_mm</a:t>
                      </a:r>
                      <a:r>
                        <a:rPr lang="zh-TW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speed_mm_s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向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x(y)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方向以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speed_mm_s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的速度平移</a:t>
                      </a:r>
                      <a:r>
                        <a:rPr lang="en-US" altLang="zh-TW" sz="14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dis_mm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的距離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速度恆為正值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364857"/>
                  </a:ext>
                </a:extLst>
              </a:tr>
              <a:tr h="392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move_y_INC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dis_mm</a:t>
                      </a:r>
                      <a:r>
                        <a:rPr lang="zh-TW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speed_mm_s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631243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03A148F-7185-40D3-B776-504CCD01B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9972"/>
              </p:ext>
            </p:extLst>
          </p:nvPr>
        </p:nvGraphicFramePr>
        <p:xfrm>
          <a:off x="838200" y="3429000"/>
          <a:ext cx="5669094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9698">
                  <a:extLst>
                    <a:ext uri="{9D8B030D-6E8A-4147-A177-3AD203B41FA5}">
                      <a16:colId xmlns:a16="http://schemas.microsoft.com/office/drawing/2014/main" val="1535204871"/>
                    </a:ext>
                  </a:extLst>
                </a:gridCol>
                <a:gridCol w="1889698">
                  <a:extLst>
                    <a:ext uri="{9D8B030D-6E8A-4147-A177-3AD203B41FA5}">
                      <a16:colId xmlns:a16="http://schemas.microsoft.com/office/drawing/2014/main" val="2229947630"/>
                    </a:ext>
                  </a:extLst>
                </a:gridCol>
                <a:gridCol w="1889698">
                  <a:extLst>
                    <a:ext uri="{9D8B030D-6E8A-4147-A177-3AD203B41FA5}">
                      <a16:colId xmlns:a16="http://schemas.microsoft.com/office/drawing/2014/main" val="1103965422"/>
                    </a:ext>
                  </a:extLst>
                </a:gridCol>
              </a:tblGrid>
              <a:tr h="371195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絕對移動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902392"/>
                  </a:ext>
                </a:extLst>
              </a:tr>
              <a:tr h="5613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move_x_ABS</a:t>
                      </a:r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dis_mm</a:t>
                      </a:r>
                      <a:r>
                        <a:rPr lang="zh-TW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speed_mm_s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向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x(y)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方向以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speed_mm_s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的速度移動到</a:t>
                      </a:r>
                      <a:r>
                        <a:rPr lang="en-US" altLang="zh-TW" sz="14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dis_mm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速度恆為正值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43966"/>
                  </a:ext>
                </a:extLst>
              </a:tr>
              <a:tr h="392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move_y_ABS</a:t>
                      </a:r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dis_mm</a:t>
                      </a:r>
                      <a:r>
                        <a:rPr lang="zh-TW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speed_mm_s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21251"/>
                  </a:ext>
                </a:extLst>
              </a:tr>
              <a:tr h="3929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move_z_ABS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position_mm,speed_percentage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向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方向以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speed_percentage</a:t>
                      </a:r>
                      <a:r>
                        <a:rPr lang="zh-TW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zh-TW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的速度移動到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position_mm</a:t>
                      </a:r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4397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F36DF10-5E04-4F4B-8CC0-306846DE1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00220"/>
              </p:ext>
            </p:extLst>
          </p:nvPr>
        </p:nvGraphicFramePr>
        <p:xfrm>
          <a:off x="7005504" y="1593198"/>
          <a:ext cx="4093132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566">
                  <a:extLst>
                    <a:ext uri="{9D8B030D-6E8A-4147-A177-3AD203B41FA5}">
                      <a16:colId xmlns:a16="http://schemas.microsoft.com/office/drawing/2014/main" val="1535204871"/>
                    </a:ext>
                  </a:extLst>
                </a:gridCol>
                <a:gridCol w="2046566">
                  <a:extLst>
                    <a:ext uri="{9D8B030D-6E8A-4147-A177-3AD203B41FA5}">
                      <a16:colId xmlns:a16="http://schemas.microsoft.com/office/drawing/2014/main" val="1103965422"/>
                    </a:ext>
                  </a:extLst>
                </a:gridCol>
              </a:tblGrid>
              <a:tr h="430645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原點復歸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效果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902392"/>
                  </a:ext>
                </a:extLst>
              </a:tr>
              <a:tr h="408927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home_x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回到原點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靠近牆壁夾角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43966"/>
                  </a:ext>
                </a:extLst>
              </a:tr>
              <a:tr h="403174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home_y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21251"/>
                  </a:ext>
                </a:extLst>
              </a:tr>
              <a:tr h="403174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home_z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向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方向以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speed_percentage</a:t>
                      </a:r>
                      <a:r>
                        <a:rPr lang="zh-TW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zh-TW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的速度移動到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position_mm</a:t>
                      </a:r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43977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A992B2E-644A-49D1-9C66-94DE8026E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300472"/>
              </p:ext>
            </p:extLst>
          </p:nvPr>
        </p:nvGraphicFramePr>
        <p:xfrm>
          <a:off x="7005505" y="3429000"/>
          <a:ext cx="4093131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6565">
                  <a:extLst>
                    <a:ext uri="{9D8B030D-6E8A-4147-A177-3AD203B41FA5}">
                      <a16:colId xmlns:a16="http://schemas.microsoft.com/office/drawing/2014/main" val="1535204871"/>
                    </a:ext>
                  </a:extLst>
                </a:gridCol>
                <a:gridCol w="1023283">
                  <a:extLst>
                    <a:ext uri="{9D8B030D-6E8A-4147-A177-3AD203B41FA5}">
                      <a16:colId xmlns:a16="http://schemas.microsoft.com/office/drawing/2014/main" val="1103965422"/>
                    </a:ext>
                  </a:extLst>
                </a:gridCol>
                <a:gridCol w="1023283">
                  <a:extLst>
                    <a:ext uri="{9D8B030D-6E8A-4147-A177-3AD203B41FA5}">
                      <a16:colId xmlns:a16="http://schemas.microsoft.com/office/drawing/2014/main" val="2564483737"/>
                    </a:ext>
                  </a:extLst>
                </a:gridCol>
              </a:tblGrid>
              <a:tr h="677867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指令傳送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效果</a:t>
                      </a:r>
                    </a:p>
                    <a:p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902392"/>
                  </a:ext>
                </a:extLst>
              </a:tr>
              <a:tr h="6436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send_x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要傳送的指令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(string)</a:t>
                      </a:r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執行指令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243966"/>
                  </a:ext>
                </a:extLst>
              </a:tr>
              <a:tr h="6346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send_y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21251"/>
                  </a:ext>
                </a:extLst>
              </a:tr>
              <a:tr h="6346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send_z</a:t>
                      </a:r>
                      <a:endParaRPr lang="en-US" altLang="zh-TW" sz="1400" b="0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向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方向以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speed_percentage</a:t>
                      </a:r>
                      <a:r>
                        <a:rPr lang="zh-TW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zh-TW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的速度移動到</a:t>
                      </a:r>
                      <a:r>
                        <a:rPr lang="en-US" altLang="zh-TW" sz="1400" b="0" i="0" u="none" strike="noStrike" kern="120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position_mm</a:t>
                      </a:r>
                      <a:endParaRPr lang="zh-TW" altLang="en-US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143977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FB57A2-2CD8-47AC-91C1-73733BB970B4}"/>
              </a:ext>
            </a:extLst>
          </p:cNvPr>
          <p:cNvSpPr txBox="1"/>
          <p:nvPr/>
        </p:nvSpPr>
        <p:spPr>
          <a:xfrm>
            <a:off x="8967832" y="6492875"/>
            <a:ext cx="4261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若要使用其他功能可以翻手冊</a:t>
            </a:r>
          </a:p>
        </p:txBody>
      </p:sp>
    </p:spTree>
    <p:extLst>
      <p:ext uri="{BB962C8B-B14F-4D97-AF65-F5344CB8AC3E}">
        <p14:creationId xmlns:p14="http://schemas.microsoft.com/office/powerpoint/2010/main" val="269970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C85DB-B6E7-4851-8AAC-1ED99FD2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15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XY--CDHD Servo Drive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形 6" descr="電腦 以實心填滿">
            <a:extLst>
              <a:ext uri="{FF2B5EF4-FFF2-40B4-BE49-F238E27FC236}">
                <a16:creationId xmlns:a16="http://schemas.microsoft.com/office/drawing/2014/main" id="{BB09ED6E-B95B-45C7-9BFE-F7EF61313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36" y="1988946"/>
            <a:ext cx="914400" cy="91440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C8A284F-8810-4269-AF69-90FDA9E6813E}"/>
              </a:ext>
            </a:extLst>
          </p:cNvPr>
          <p:cNvCxnSpPr/>
          <p:nvPr/>
        </p:nvCxnSpPr>
        <p:spPr>
          <a:xfrm>
            <a:off x="1963024" y="2558643"/>
            <a:ext cx="21643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260F95B-D530-4DC1-A805-375CDD92D8FB}"/>
              </a:ext>
            </a:extLst>
          </p:cNvPr>
          <p:cNvSpPr txBox="1"/>
          <p:nvPr/>
        </p:nvSpPr>
        <p:spPr>
          <a:xfrm>
            <a:off x="2158241" y="2189311"/>
            <a:ext cx="288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“HOMECMD”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3E56A43-AF44-4D32-9ACD-9C621C2F2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738" y="2168654"/>
            <a:ext cx="4523421" cy="3864194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BE7DE42-EE24-4000-9EE6-89FE9EFC359A}"/>
              </a:ext>
            </a:extLst>
          </p:cNvPr>
          <p:cNvSpPr txBox="1"/>
          <p:nvPr/>
        </p:nvSpPr>
        <p:spPr>
          <a:xfrm>
            <a:off x="2158241" y="1904301"/>
            <a:ext cx="157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“\1”</a:t>
            </a:r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082147E-386A-4233-A90B-0BC8501A948D}"/>
              </a:ext>
            </a:extLst>
          </p:cNvPr>
          <p:cNvGrpSpPr/>
          <p:nvPr/>
        </p:nvGrpSpPr>
        <p:grpSpPr>
          <a:xfrm>
            <a:off x="5062783" y="1769646"/>
            <a:ext cx="1885252" cy="1778682"/>
            <a:chOff x="4928120" y="1838699"/>
            <a:chExt cx="1885252" cy="1778682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0ED742B-1F93-41DA-AB03-6D06035DE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015" b="12209"/>
            <a:stretch/>
          </p:blipFill>
          <p:spPr>
            <a:xfrm>
              <a:off x="4928120" y="1838699"/>
              <a:ext cx="1885252" cy="1778682"/>
            </a:xfrm>
            <a:prstGeom prst="rect">
              <a:avLst/>
            </a:prstGeom>
          </p:spPr>
        </p:pic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27AB1661-29B0-460C-A165-DBCDBC1EA46B}"/>
                </a:ext>
              </a:extLst>
            </p:cNvPr>
            <p:cNvSpPr/>
            <p:nvPr/>
          </p:nvSpPr>
          <p:spPr>
            <a:xfrm>
              <a:off x="5892243" y="2558643"/>
              <a:ext cx="411061" cy="20552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1" name="圖形 20" descr="電腦 以實心填滿">
            <a:extLst>
              <a:ext uri="{FF2B5EF4-FFF2-40B4-BE49-F238E27FC236}">
                <a16:creationId xmlns:a16="http://schemas.microsoft.com/office/drawing/2014/main" id="{17D2F6F4-9315-41B0-B39B-AC17938AE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188" y="4290505"/>
            <a:ext cx="914400" cy="914400"/>
          </a:xfrm>
          <a:prstGeom prst="rect">
            <a:avLst/>
          </a:prstGeom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455676E-9ADC-4DD1-A8A9-3BE8CF6F4831}"/>
              </a:ext>
            </a:extLst>
          </p:cNvPr>
          <p:cNvCxnSpPr/>
          <p:nvPr/>
        </p:nvCxnSpPr>
        <p:spPr>
          <a:xfrm>
            <a:off x="2037305" y="4772811"/>
            <a:ext cx="21643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0A0F485-C231-404C-AAF4-56DD78513F59}"/>
              </a:ext>
            </a:extLst>
          </p:cNvPr>
          <p:cNvSpPr txBox="1"/>
          <p:nvPr/>
        </p:nvSpPr>
        <p:spPr>
          <a:xfrm>
            <a:off x="2232522" y="4403479"/>
            <a:ext cx="288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“HOMECMD”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D8CAAB6-1548-472A-B261-2D726249CC88}"/>
              </a:ext>
            </a:extLst>
          </p:cNvPr>
          <p:cNvSpPr txBox="1"/>
          <p:nvPr/>
        </p:nvSpPr>
        <p:spPr>
          <a:xfrm>
            <a:off x="2232522" y="4118469"/>
            <a:ext cx="157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“\2”</a:t>
            </a:r>
            <a:endParaRPr lang="zh-TW" altLang="en-US" dirty="0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9E4E5F1-8E62-4AEE-A12C-E413CF0FF3B4}"/>
              </a:ext>
            </a:extLst>
          </p:cNvPr>
          <p:cNvGrpSpPr/>
          <p:nvPr/>
        </p:nvGrpSpPr>
        <p:grpSpPr>
          <a:xfrm>
            <a:off x="5084280" y="4100751"/>
            <a:ext cx="1885252" cy="1778682"/>
            <a:chOff x="4939157" y="4136977"/>
            <a:chExt cx="1885252" cy="1778682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8F6C5F0-ECF2-4153-9DF3-4DE455D08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015" b="12209"/>
            <a:stretch/>
          </p:blipFill>
          <p:spPr>
            <a:xfrm>
              <a:off x="4939157" y="4136977"/>
              <a:ext cx="1885252" cy="1778682"/>
            </a:xfrm>
            <a:prstGeom prst="rect">
              <a:avLst/>
            </a:prstGeom>
          </p:spPr>
        </p:pic>
        <p:sp>
          <p:nvSpPr>
            <p:cNvPr id="26" name="箭號: 向右 25">
              <a:extLst>
                <a:ext uri="{FF2B5EF4-FFF2-40B4-BE49-F238E27FC236}">
                  <a16:creationId xmlns:a16="http://schemas.microsoft.com/office/drawing/2014/main" id="{31DF80A3-68A1-4ECA-8C12-ADC88B9CC448}"/>
                </a:ext>
              </a:extLst>
            </p:cNvPr>
            <p:cNvSpPr/>
            <p:nvPr/>
          </p:nvSpPr>
          <p:spPr>
            <a:xfrm rot="16023677">
              <a:off x="5686712" y="4398270"/>
              <a:ext cx="411061" cy="20552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6E893F8-A6AC-4352-8FC4-4CC813AFC963}"/>
              </a:ext>
            </a:extLst>
          </p:cNvPr>
          <p:cNvSpPr txBox="1"/>
          <p:nvPr/>
        </p:nvSpPr>
        <p:spPr>
          <a:xfrm>
            <a:off x="1541744" y="2658987"/>
            <a:ext cx="315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controller.send_x</a:t>
            </a:r>
            <a:r>
              <a:rPr lang="en-US" altLang="zh-TW" dirty="0"/>
              <a:t>(“HOMECMD”)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969C899-2F1E-48F4-9840-A4BC9115DED5}"/>
              </a:ext>
            </a:extLst>
          </p:cNvPr>
          <p:cNvSpPr txBox="1"/>
          <p:nvPr/>
        </p:nvSpPr>
        <p:spPr>
          <a:xfrm>
            <a:off x="1618643" y="4814440"/>
            <a:ext cx="315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controller.send_y</a:t>
            </a:r>
            <a:r>
              <a:rPr lang="en-US" altLang="zh-TW" dirty="0"/>
              <a:t>(“HOMECMD”)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C97D57-DE3A-4A87-B372-E82EBB95A886}"/>
              </a:ext>
            </a:extLst>
          </p:cNvPr>
          <p:cNvSpPr txBox="1"/>
          <p:nvPr/>
        </p:nvSpPr>
        <p:spPr>
          <a:xfrm>
            <a:off x="1541743" y="2994451"/>
            <a:ext cx="3576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controller. </a:t>
            </a:r>
            <a:r>
              <a:rPr lang="en-US" altLang="zh-TW" dirty="0" err="1"/>
              <a:t>home_x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CC8E36B-106A-444D-B416-7400775985F5}"/>
              </a:ext>
            </a:extLst>
          </p:cNvPr>
          <p:cNvSpPr txBox="1"/>
          <p:nvPr/>
        </p:nvSpPr>
        <p:spPr>
          <a:xfrm>
            <a:off x="1618643" y="5142143"/>
            <a:ext cx="3576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controller. </a:t>
            </a:r>
            <a:r>
              <a:rPr lang="en-US" altLang="zh-TW" dirty="0" err="1"/>
              <a:t>home_y</a:t>
            </a:r>
            <a:r>
              <a:rPr lang="en-US" altLang="zh-TW" dirty="0"/>
              <a:t>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552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標題 1">
            <a:extLst>
              <a:ext uri="{FF2B5EF4-FFF2-40B4-BE49-F238E27FC236}">
                <a16:creationId xmlns:a16="http://schemas.microsoft.com/office/drawing/2014/main" id="{E876BDF6-4F4D-42BD-835E-85FA689E4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1" y="840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Z-- TC100 Series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3" name="圖形 42" descr="電腦 以實心填滿">
            <a:extLst>
              <a:ext uri="{FF2B5EF4-FFF2-40B4-BE49-F238E27FC236}">
                <a16:creationId xmlns:a16="http://schemas.microsoft.com/office/drawing/2014/main" id="{7C58E267-76DE-4D0B-8A06-11FD38BA4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147" y="2309785"/>
            <a:ext cx="914400" cy="9144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FA6A7EB-A49A-4D48-A1C8-1D38CA2E7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386" y="1534555"/>
            <a:ext cx="1849061" cy="2464859"/>
          </a:xfrm>
          <a:prstGeom prst="rect">
            <a:avLst/>
          </a:prstGeom>
        </p:spPr>
      </p:pic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5B20DE8F-C88F-4F78-806C-3C4E3F6BC729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>
            <a:off x="1945547" y="2766985"/>
            <a:ext cx="73698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圖片 48">
            <a:extLst>
              <a:ext uri="{FF2B5EF4-FFF2-40B4-BE49-F238E27FC236}">
                <a16:creationId xmlns:a16="http://schemas.microsoft.com/office/drawing/2014/main" id="{35BEE152-7DC7-4F24-8553-F9DDADB9C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547" y="3440938"/>
            <a:ext cx="6798654" cy="716686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2E57E1E2-F993-4AD2-9E79-2C331A99BDAA}"/>
              </a:ext>
            </a:extLst>
          </p:cNvPr>
          <p:cNvSpPr txBox="1"/>
          <p:nvPr/>
        </p:nvSpPr>
        <p:spPr>
          <a:xfrm>
            <a:off x="3990506" y="2854852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“:0106201E0003B8\r\n”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A82417F-BAE9-4AF9-8F45-6A6A403620DD}"/>
              </a:ext>
            </a:extLst>
          </p:cNvPr>
          <p:cNvSpPr txBox="1"/>
          <p:nvPr/>
        </p:nvSpPr>
        <p:spPr>
          <a:xfrm>
            <a:off x="3990506" y="2405875"/>
            <a:ext cx="339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controller.send_z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(“06201E0003”)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1A847E2-F212-4CC2-B69D-E175DA64792F}"/>
              </a:ext>
            </a:extLst>
          </p:cNvPr>
          <p:cNvSpPr txBox="1"/>
          <p:nvPr/>
        </p:nvSpPr>
        <p:spPr>
          <a:xfrm>
            <a:off x="3990506" y="1925439"/>
            <a:ext cx="3576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controller.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home_z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7C58C92A-6176-4643-BB04-C227CD2B1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217" y="4456614"/>
            <a:ext cx="2975399" cy="570414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40F257D7-6283-4DD5-B2CE-01805DFFE521}"/>
              </a:ext>
            </a:extLst>
          </p:cNvPr>
          <p:cNvSpPr txBox="1"/>
          <p:nvPr/>
        </p:nvSpPr>
        <p:spPr>
          <a:xfrm>
            <a:off x="1027553" y="1245880"/>
            <a:ext cx="148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原點復歸</a:t>
            </a:r>
          </a:p>
        </p:txBody>
      </p:sp>
    </p:spTree>
    <p:extLst>
      <p:ext uri="{BB962C8B-B14F-4D97-AF65-F5344CB8AC3E}">
        <p14:creationId xmlns:p14="http://schemas.microsoft.com/office/powerpoint/2010/main" val="2671133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63D6F81-FC94-4496-B1FF-AFB2881C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66" y="3139626"/>
            <a:ext cx="7272437" cy="97260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4772410B-E6A4-4C83-87ED-8893DE6DB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21" y="8409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Z-- TC100 Series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5" name="圖形 14" descr="電腦 以實心填滿">
            <a:extLst>
              <a:ext uri="{FF2B5EF4-FFF2-40B4-BE49-F238E27FC236}">
                <a16:creationId xmlns:a16="http://schemas.microsoft.com/office/drawing/2014/main" id="{7E6626C5-2F9A-49CD-969A-B17BF4601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534" y="1527552"/>
            <a:ext cx="914400" cy="9144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E9DAA13-9265-4E8F-9A85-74F42E539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773" y="752322"/>
            <a:ext cx="1849061" cy="2464859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E400CD2-1AA2-4EAE-9574-DCDAC4FB33A4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1802934" y="1984752"/>
            <a:ext cx="736983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BA865A8-6CCA-47F2-9918-9E9AEA84FF9B}"/>
              </a:ext>
            </a:extLst>
          </p:cNvPr>
          <p:cNvSpPr txBox="1"/>
          <p:nvPr/>
        </p:nvSpPr>
        <p:spPr>
          <a:xfrm>
            <a:off x="3847892" y="2072619"/>
            <a:ext cx="36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“:011020000002040000006465\r\n”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63F648-D511-4D01-86BF-84B11F812878}"/>
              </a:ext>
            </a:extLst>
          </p:cNvPr>
          <p:cNvSpPr txBox="1"/>
          <p:nvPr/>
        </p:nvSpPr>
        <p:spPr>
          <a:xfrm>
            <a:off x="3847893" y="1623642"/>
            <a:ext cx="449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controller.send_z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(“10200000020400000064”)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F8B8B41-81F1-41C2-91B9-AE5CC0623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3607" y="3429000"/>
            <a:ext cx="2975399" cy="57041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16767D4-86EC-487E-8998-04F886D42201}"/>
              </a:ext>
            </a:extLst>
          </p:cNvPr>
          <p:cNvSpPr txBox="1"/>
          <p:nvPr/>
        </p:nvSpPr>
        <p:spPr>
          <a:xfrm>
            <a:off x="1027553" y="1245880"/>
            <a:ext cx="2059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相對移動距離設定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19278DF-0973-4797-AB1A-01619908E4E5}"/>
              </a:ext>
            </a:extLst>
          </p:cNvPr>
          <p:cNvSpPr txBox="1"/>
          <p:nvPr/>
        </p:nvSpPr>
        <p:spPr>
          <a:xfrm>
            <a:off x="2235077" y="5551894"/>
            <a:ext cx="693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將靜態資料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速度、移動量、扭矩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…)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寫入暫存器固定位址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確認後，將要啟動何種模式寫入暫存器固定位址即會自行啟動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E9F5D777-24F7-4F59-B855-FD1C20F69B24}"/>
              </a:ext>
            </a:extLst>
          </p:cNvPr>
          <p:cNvSpPr/>
          <p:nvPr/>
        </p:nvSpPr>
        <p:spPr>
          <a:xfrm>
            <a:off x="1345734" y="4647611"/>
            <a:ext cx="876060" cy="184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7BB1B49-11C5-4D14-A008-5FD90A464921}"/>
              </a:ext>
            </a:extLst>
          </p:cNvPr>
          <p:cNvSpPr txBox="1"/>
          <p:nvPr/>
        </p:nvSpPr>
        <p:spPr>
          <a:xfrm>
            <a:off x="2235077" y="4399682"/>
            <a:ext cx="693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還不會動作，需要再將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201EH(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移動類型暫存器位址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相對位置移動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“06201E0000”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，才會動作</a:t>
            </a: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C58C5234-5EFA-47F3-8054-9C8F6154A2F2}"/>
              </a:ext>
            </a:extLst>
          </p:cNvPr>
          <p:cNvSpPr/>
          <p:nvPr/>
        </p:nvSpPr>
        <p:spPr>
          <a:xfrm>
            <a:off x="1345734" y="5782833"/>
            <a:ext cx="876060" cy="184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23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B4776-6200-4245-A1DF-6423F6DC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操作方法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18C1E7-06D6-464D-BC36-00A589036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找到對應的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port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plane_controller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物件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送出需執行的指令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BA4334-445C-4501-AE59-AE4E741B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723" y="2545064"/>
            <a:ext cx="4324954" cy="2286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8AA0BC-9AEC-4808-903B-2389ED77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771" y="2908633"/>
            <a:ext cx="2133898" cy="93358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0B978DF-F39F-4861-8C24-E1227AF22D07}"/>
              </a:ext>
            </a:extLst>
          </p:cNvPr>
          <p:cNvCxnSpPr/>
          <p:nvPr/>
        </p:nvCxnSpPr>
        <p:spPr>
          <a:xfrm>
            <a:off x="8657439" y="2055303"/>
            <a:ext cx="0" cy="402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353036E-3D13-408C-B519-DCC0CFD8959A}"/>
              </a:ext>
            </a:extLst>
          </p:cNvPr>
          <p:cNvSpPr txBox="1"/>
          <p:nvPr/>
        </p:nvSpPr>
        <p:spPr>
          <a:xfrm>
            <a:off x="8447714" y="1735700"/>
            <a:ext cx="72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XY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7582907-81DA-4F74-A3CC-93829750A911}"/>
              </a:ext>
            </a:extLst>
          </p:cNvPr>
          <p:cNvSpPr txBox="1"/>
          <p:nvPr/>
        </p:nvSpPr>
        <p:spPr>
          <a:xfrm>
            <a:off x="9177556" y="1735700"/>
            <a:ext cx="72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7817BFB-4290-4E70-A155-D2D3FC5AA831}"/>
              </a:ext>
            </a:extLst>
          </p:cNvPr>
          <p:cNvCxnSpPr/>
          <p:nvPr/>
        </p:nvCxnSpPr>
        <p:spPr>
          <a:xfrm>
            <a:off x="9338346" y="2063690"/>
            <a:ext cx="0" cy="402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流程圖: 接點 12">
            <a:extLst>
              <a:ext uri="{FF2B5EF4-FFF2-40B4-BE49-F238E27FC236}">
                <a16:creationId xmlns:a16="http://schemas.microsoft.com/office/drawing/2014/main" id="{8B78C1F9-7D16-4E7B-B4A3-51682300A78D}"/>
              </a:ext>
            </a:extLst>
          </p:cNvPr>
          <p:cNvSpPr/>
          <p:nvPr/>
        </p:nvSpPr>
        <p:spPr>
          <a:xfrm>
            <a:off x="6468720" y="3842213"/>
            <a:ext cx="72000" cy="7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流程圖: 接點 13">
            <a:extLst>
              <a:ext uri="{FF2B5EF4-FFF2-40B4-BE49-F238E27FC236}">
                <a16:creationId xmlns:a16="http://schemas.microsoft.com/office/drawing/2014/main" id="{EAEF33F4-CA46-42DD-8E5A-491FDC90075A}"/>
              </a:ext>
            </a:extLst>
          </p:cNvPr>
          <p:cNvSpPr/>
          <p:nvPr/>
        </p:nvSpPr>
        <p:spPr>
          <a:xfrm>
            <a:off x="6468720" y="4040138"/>
            <a:ext cx="72000" cy="7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流程圖: 接點 14">
            <a:extLst>
              <a:ext uri="{FF2B5EF4-FFF2-40B4-BE49-F238E27FC236}">
                <a16:creationId xmlns:a16="http://schemas.microsoft.com/office/drawing/2014/main" id="{2BFE8D7A-B606-411C-BE4C-A6FAA4043B44}"/>
              </a:ext>
            </a:extLst>
          </p:cNvPr>
          <p:cNvSpPr/>
          <p:nvPr/>
        </p:nvSpPr>
        <p:spPr>
          <a:xfrm>
            <a:off x="6468720" y="4238063"/>
            <a:ext cx="72000" cy="72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793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082FA-346C-4193-9713-9F1DF936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4" name="761734447.838106">
            <a:hlinkClick r:id="" action="ppaction://media"/>
            <a:extLst>
              <a:ext uri="{FF2B5EF4-FFF2-40B4-BE49-F238E27FC236}">
                <a16:creationId xmlns:a16="http://schemas.microsoft.com/office/drawing/2014/main" id="{A01922FC-F9B3-481B-B7FC-2B05A3E1EC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1766" y="1690688"/>
            <a:ext cx="7882787" cy="44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1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DF47D-81ED-4C49-8035-1B7492CAC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LRC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驗證碼計算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calculateLRCFromHex.m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C23795-CC97-4815-B99B-6684FDD0A3D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資料最前頭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站號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開始直到資料尾端加總計算。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當計算結果超過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FF H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時，如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 H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以上的時候，捨去“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1“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例：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153 H=&gt;53 H) 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加算結果的補數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(BIT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反轉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採取結果加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 </a:t>
            </a:r>
            <a:endParaRPr lang="en-US" altLang="zh-TW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lrc_arry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陣列中是以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個字元為一組來做組合，其值需轉換為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進制計算。 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 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例：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0106201E0003=&gt;01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06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1E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00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03 )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D38BDAA-8215-4BC7-9B30-2BFA677433C0}"/>
              </a:ext>
            </a:extLst>
          </p:cNvPr>
          <p:cNvSpPr txBox="1"/>
          <p:nvPr/>
        </p:nvSpPr>
        <p:spPr>
          <a:xfrm>
            <a:off x="1127760" y="3266553"/>
            <a:ext cx="609600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% </a:t>
            </a:r>
            <a:r>
              <a:rPr lang="en-US" altLang="zh-TW" sz="1200" b="0" i="0" u="none" strike="noStrike" baseline="0" dirty="0" err="1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lrc</a:t>
            </a:r>
            <a:endParaRPr lang="en-US" altLang="zh-TW" sz="1200" b="0" i="0" u="none" strike="noStrike" baseline="0" dirty="0">
              <a:solidFill>
                <a:srgbClr val="02800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 i="0" u="none" strike="noStrike" baseline="0" dirty="0">
                <a:solidFill>
                  <a:srgbClr val="0E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function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lrc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calculateLRCFromHex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hex_str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hex_str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char(erase(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hex_str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en-US" altLang="zh-TW" sz="1200" b="0" i="0" u="none" strike="noStrike" baseline="0" dirty="0">
                <a:solidFill>
                  <a:srgbClr val="AA04F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':'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));</a:t>
            </a:r>
          </a:p>
          <a:p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byte_array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=[];</a:t>
            </a:r>
          </a:p>
          <a:p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>
                <a:solidFill>
                  <a:srgbClr val="0E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1:2:strlength(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hex_str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      </a:t>
            </a:r>
          </a:p>
          <a:p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byte_array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=[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byte_array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,hex2dec(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hex_str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(1,i:i+1))];</a:t>
            </a:r>
          </a:p>
          <a:p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>
                <a:solidFill>
                  <a:srgbClr val="0E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end</a:t>
            </a:r>
          </a:p>
          <a:p>
            <a:r>
              <a:rPr lang="zh-TW" altLang="en-US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% </a:t>
            </a:r>
            <a:r>
              <a:rPr lang="zh-TW" altLang="en-US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初始化 </a:t>
            </a:r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LRC</a:t>
            </a:r>
          </a:p>
          <a:p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lrc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0;</a:t>
            </a:r>
          </a:p>
          <a:p>
            <a:r>
              <a:rPr lang="zh-TW" altLang="en-US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% </a:t>
            </a:r>
            <a:r>
              <a:rPr lang="zh-TW" altLang="en-US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累加所有字節並取低 </a:t>
            </a:r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 </a:t>
            </a:r>
            <a:r>
              <a:rPr lang="zh-TW" altLang="en-US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位</a:t>
            </a:r>
          </a:p>
          <a:p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>
                <a:solidFill>
                  <a:srgbClr val="0E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for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byte =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byte_array</a:t>
            </a:r>
            <a:endParaRPr lang="en-US" altLang="zh-TW" sz="1200" b="0" i="0" u="none" strike="noStrike" baseline="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lrc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bitand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lrc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byte, 255); </a:t>
            </a:r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% </a:t>
            </a:r>
            <a:r>
              <a:rPr lang="zh-TW" altLang="en-US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等效於 </a:t>
            </a:r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&amp; 0xFF</a:t>
            </a:r>
          </a:p>
          <a:p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>
                <a:solidFill>
                  <a:srgbClr val="0E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end</a:t>
            </a:r>
          </a:p>
          <a:p>
            <a:r>
              <a:rPr lang="zh-TW" altLang="en-US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% </a:t>
            </a:r>
            <a:r>
              <a:rPr lang="zh-TW" altLang="en-US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計算二補數並取低 </a:t>
            </a:r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 </a:t>
            </a:r>
            <a:r>
              <a:rPr lang="zh-TW" altLang="en-US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位</a:t>
            </a:r>
          </a:p>
          <a:p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lrc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bitand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bitcmp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(lrc,</a:t>
            </a:r>
            <a:r>
              <a:rPr lang="en-US" altLang="zh-TW" sz="1200" b="0" i="0" u="none" strike="noStrike" baseline="0" dirty="0">
                <a:solidFill>
                  <a:srgbClr val="AA04F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"uint8"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 + 1, 255); </a:t>
            </a:r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% </a:t>
            </a:r>
            <a:r>
              <a:rPr lang="zh-TW" altLang="en-US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等效於 </a:t>
            </a:r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(~</a:t>
            </a:r>
            <a:r>
              <a:rPr lang="en-US" altLang="zh-TW" sz="1200" b="0" i="0" u="none" strike="noStrike" baseline="0" dirty="0" err="1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lrc</a:t>
            </a:r>
            <a:r>
              <a:rPr lang="en-US" altLang="zh-TW" sz="1200" b="0" i="0" u="none" strike="noStrike" baseline="0" dirty="0">
                <a:solidFill>
                  <a:srgbClr val="02800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+ 1) &amp; 0xFF</a:t>
            </a:r>
          </a:p>
          <a:p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lrc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= dec2hex(</a:t>
            </a:r>
            <a:r>
              <a:rPr lang="en-US" altLang="zh-TW" sz="1200" b="0" i="0" u="none" strike="noStrike" baseline="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lrc</a:t>
            </a:r>
            <a:r>
              <a:rPr lang="en-US" altLang="zh-TW" sz="1200" b="0" i="0" u="none" strike="noStrike" baseline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, 2);</a:t>
            </a:r>
          </a:p>
          <a:p>
            <a:r>
              <a:rPr lang="en-US" altLang="zh-TW" sz="1200" b="0" i="0" u="none" strike="noStrike" baseline="0" dirty="0">
                <a:solidFill>
                  <a:srgbClr val="0E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7020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710</Words>
  <Application>Microsoft Office PowerPoint</Application>
  <PresentationFormat>寬螢幕</PresentationFormat>
  <Paragraphs>103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標楷體</vt:lpstr>
      <vt:lpstr>Arial</vt:lpstr>
      <vt:lpstr>Calibri</vt:lpstr>
      <vt:lpstr>Calibri Light</vt:lpstr>
      <vt:lpstr>Times New Roman</vt:lpstr>
      <vt:lpstr>Office 佈景主題</vt:lpstr>
      <vt:lpstr>平移台操作</vt:lpstr>
      <vt:lpstr>平移台</vt:lpstr>
      <vt:lpstr>class plane_controller</vt:lpstr>
      <vt:lpstr>XY--CDHD Servo Drive</vt:lpstr>
      <vt:lpstr>Z-- TC100 Series</vt:lpstr>
      <vt:lpstr>Z-- TC100 Series</vt:lpstr>
      <vt:lpstr>操作方法</vt:lpstr>
      <vt:lpstr>Demo</vt:lpstr>
      <vt:lpstr>LRC驗證碼計算(calculateLRCFromHex.m)</vt:lpstr>
      <vt:lpstr>Bug—XY軸</vt:lpstr>
      <vt:lpstr>Bug解決—Z軸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123</dc:creator>
  <cp:lastModifiedBy>123</cp:lastModifiedBy>
  <cp:revision>16</cp:revision>
  <dcterms:created xsi:type="dcterms:W3CDTF">2025-02-20T04:26:04Z</dcterms:created>
  <dcterms:modified xsi:type="dcterms:W3CDTF">2025-02-20T08:56:41Z</dcterms:modified>
</cp:coreProperties>
</file>